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6588"/>
    <p:restoredTop sz="96197"/>
  </p:normalViewPr>
  <p:slideViewPr>
    <p:cSldViewPr snapToGrid="0">
      <p:cViewPr varScale="1">
        <p:scale>
          <a:sx n="101" d="100"/>
          <a:sy n="101" d="100"/>
        </p:scale>
        <p:origin x="11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0DF9E-4378-6427-D0D6-320ED4F4F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FBD174-FC6C-1C51-2F5E-888F341D51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69CD1-FF85-573D-BD05-985A92741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1469-14CB-1D47-8FC0-6AA2C2EAF585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3F51E-A608-E729-28F8-E8A6C486F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34859-5B4E-B9D4-3111-F926293A9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E3CC-326F-5B4B-8AA3-63E1B92A6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7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C645F-29ED-3320-3181-18A3FD021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3566D-A343-6F02-D68C-AC560BF64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23BB7-0342-69B2-FBA3-6E3966428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1469-14CB-1D47-8FC0-6AA2C2EAF585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41A85-E6CE-BBBD-7A84-35107E9B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79556-E0CC-F511-0C4E-636132EC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E3CC-326F-5B4B-8AA3-63E1B92A6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0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3B937-1512-DFD8-B15B-21BAA9EA8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F9559-B1D3-18A5-40E6-193ECC17E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6563C-71B7-39F0-8D8D-4344BD1A2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1469-14CB-1D47-8FC0-6AA2C2EAF585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BAA12-2C05-5F30-AE2C-1EDD59B0A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7D069-CCCC-8AB4-2059-744B70993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E3CC-326F-5B4B-8AA3-63E1B92A6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2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8C014-284B-DD23-E86C-7A7DA93FF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20128-056A-AE8C-7659-D79DD762E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A70CD1-3A14-F707-544B-C3DA3BBB5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19ACC9-7C65-1F0A-F965-B6D98EAB3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1469-14CB-1D47-8FC0-6AA2C2EAF585}" type="datetimeFigureOut">
              <a:rPr lang="en-US" smtClean="0"/>
              <a:t>2/24/26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18643F-B369-F912-2C86-AA353DB2E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E8C7D-13B2-BEB1-D031-1C951643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E3CC-326F-5B4B-8AA3-63E1B92A6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96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213BB-8B7D-DB4C-4B28-92F5F900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431888-74BD-B6E1-6BCA-3A648F01A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84F2D-4294-0598-5076-CBDB8DA19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AFB60E-A9D7-7884-4507-B5E51945C1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4E94E2-2F67-4D27-F8F7-A2945A6397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A0A5F5-645B-F234-AC73-276F7AE95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1469-14CB-1D47-8FC0-6AA2C2EAF585}" type="datetimeFigureOut">
              <a:rPr lang="en-US" smtClean="0"/>
              <a:t>2/24/26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F18BA8-0366-955C-D1E2-31333F80B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3B23B-473C-AF97-C9D6-00971043A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E3CC-326F-5B4B-8AA3-63E1B92A6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70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B15EC-A4F1-99FC-3CC4-3B7BDB45E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0C9D3F-76F8-7626-A330-D84A08066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1469-14CB-1D47-8FC0-6AA2C2EAF585}" type="datetimeFigureOut">
              <a:rPr lang="en-US" smtClean="0"/>
              <a:t>2/24/26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D56A32-55DF-F723-1ECB-E62C541B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9D5F05-243F-1A7E-D75D-6ADBE7602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E3CC-326F-5B4B-8AA3-63E1B92A6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68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E399D5-A183-547B-68A8-4E8865A30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1469-14CB-1D47-8FC0-6AA2C2EAF585}" type="datetimeFigureOut">
              <a:rPr lang="en-US" smtClean="0"/>
              <a:t>2/24/26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B4B3BE-0A03-E248-2FD0-0A9D664F8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46457-3AAD-7628-969B-F6B0ED827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E3CC-326F-5B4B-8AA3-63E1B92A6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87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492C4-D058-74DD-A387-A59CE416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DA362-9A19-6471-1A62-ECC61CC20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B2A9A-44FF-3502-6DD4-1682BAE3F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C4DE1B-E918-7F9F-37F3-11BC90540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1469-14CB-1D47-8FC0-6AA2C2EAF585}" type="datetimeFigureOut">
              <a:rPr lang="en-US" smtClean="0"/>
              <a:t>2/24/26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C23A0-5EF7-434B-D6D5-C4DDD1B92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9522C3-6D7C-A4DC-B21F-4726712FC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E3CC-326F-5B4B-8AA3-63E1B92A6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82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5402D-F9C5-E1B5-6AC0-A8E38FC8B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A3D730-9214-FC67-297E-58CF5BDC22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11AC2-B2E7-4F59-C419-40DF3222B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7B80A7-C2C9-7FA2-FA91-0430BDD5D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1469-14CB-1D47-8FC0-6AA2C2EAF585}" type="datetimeFigureOut">
              <a:rPr lang="en-US" smtClean="0"/>
              <a:t>2/24/26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3BBAAF-32CD-F115-D4E0-03A9DE742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42760-F965-8D32-ED65-89DB3E6E9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E3CC-326F-5B4B-8AA3-63E1B92A6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13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CBB6-EC46-B9E5-E417-62FAC8ED3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177C92-F3F9-9D1B-5611-BDC7E20E4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BF554-A183-6901-35F0-E118902FF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1469-14CB-1D47-8FC0-6AA2C2EAF585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9ECC7-DBAA-150E-8B3C-CA8DF555A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9B042-F578-2495-66B2-118E135AA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E3CC-326F-5B4B-8AA3-63E1B92A6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98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8E2A51-8182-969A-AD81-2DF9DEE999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6AF4E-780E-087B-47F2-D4F3A8E3D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98319-B065-4703-8768-EDDCDF4F6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1469-14CB-1D47-8FC0-6AA2C2EAF585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963F7-71BE-7C21-B6C2-0E90D302B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28081-C5FD-E768-64EC-6613DA1B8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E3CC-326F-5B4B-8AA3-63E1B92A6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3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DB82EC-CCE1-EC31-44AA-C5114CA1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EBA43-E5A8-2856-6C0A-AD62B47B05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2A8BC-864C-96F8-B1CC-E567049909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11469-14CB-1D47-8FC0-6AA2C2EAF585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AFEB5-E8EF-E834-3BDE-973CBFC44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956CA-E90C-F745-9465-0D852F9C32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FE3CC-326F-5B4B-8AA3-63E1B92A6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037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pob.wisc.ed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jaumiller@som.umaryland.edu" TargetMode="External"/><Relationship Id="rId13" Type="http://schemas.openxmlformats.org/officeDocument/2006/relationships/hyperlink" Target="mailto:btenhumberg2@nebraska.edu" TargetMode="External"/><Relationship Id="rId18" Type="http://schemas.openxmlformats.org/officeDocument/2006/relationships/hyperlink" Target="mailto:wmarner@morgridge.org" TargetMode="External"/><Relationship Id="rId3" Type="http://schemas.openxmlformats.org/officeDocument/2006/relationships/hyperlink" Target="mailto:beth-healey@northwestern.edu" TargetMode="External"/><Relationship Id="rId7" Type="http://schemas.openxmlformats.org/officeDocument/2006/relationships/hyperlink" Target="mailto:rachelle@purdue.edu" TargetMode="External"/><Relationship Id="rId12" Type="http://schemas.openxmlformats.org/officeDocument/2006/relationships/hyperlink" Target="mailto:banah004@umn.edu" TargetMode="External"/><Relationship Id="rId17" Type="http://schemas.openxmlformats.org/officeDocument/2006/relationships/hyperlink" Target="mailto:agreenb@mcw.edu" TargetMode="External"/><Relationship Id="rId2" Type="http://schemas.openxmlformats.org/officeDocument/2006/relationships/hyperlink" Target="mailto:corey-rubin@uiowa.edu" TargetMode="External"/><Relationship Id="rId16" Type="http://schemas.openxmlformats.org/officeDocument/2006/relationships/hyperlink" Target="mailto:jun149@psu.edu" TargetMode="Externa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postdoc@Indiana.edu" TargetMode="External"/><Relationship Id="rId11" Type="http://schemas.openxmlformats.org/officeDocument/2006/relationships/hyperlink" Target="mailto:steenk@umich.edu" TargetMode="External"/><Relationship Id="rId5" Type="http://schemas.openxmlformats.org/officeDocument/2006/relationships/hyperlink" Target="mailto:fako@uic.edu" TargetMode="External"/><Relationship Id="rId15" Type="http://schemas.openxmlformats.org/officeDocument/2006/relationships/hyperlink" Target="mailto:gentry.50@osu.edu" TargetMode="External"/><Relationship Id="rId10" Type="http://schemas.openxmlformats.org/officeDocument/2006/relationships/hyperlink" Target="mailto:campa@msu.edu" TargetMode="External"/><Relationship Id="rId19" Type="http://schemas.openxmlformats.org/officeDocument/2006/relationships/hyperlink" Target="mailto:ihurley@wisc.edu" TargetMode="External"/><Relationship Id="rId4" Type="http://schemas.openxmlformats.org/officeDocument/2006/relationships/hyperlink" Target="mailto:lrisner1@bsd.uchicago.edu" TargetMode="External"/><Relationship Id="rId9" Type="http://schemas.openxmlformats.org/officeDocument/2006/relationships/hyperlink" Target="mailto:sabgonz1@umd.edu" TargetMode="External"/><Relationship Id="rId14" Type="http://schemas.openxmlformats.org/officeDocument/2006/relationships/hyperlink" Target="mailto:jhanna@oq.rutgers.ed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pob-moderators@lists.osu.edu?subject=POB%20Inquiry" TargetMode="External"/><Relationship Id="rId2" Type="http://schemas.openxmlformats.org/officeDocument/2006/relationships/hyperlink" Target="http://pob.wisc.edu/about/post-a-vacancy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pob.wisc.edu/institutions/" TargetMode="External"/><Relationship Id="rId3" Type="http://schemas.openxmlformats.org/officeDocument/2006/relationships/hyperlink" Target="http://pob.wisc.edu/about/" TargetMode="External"/><Relationship Id="rId7" Type="http://schemas.openxmlformats.org/officeDocument/2006/relationships/hyperlink" Target="http://pob.wisc.edu/funding/" TargetMode="External"/><Relationship Id="rId2" Type="http://schemas.openxmlformats.org/officeDocument/2006/relationships/hyperlink" Target="http://pob.wisc.edu/about/post-a-vacancy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ob.wisc.edu/advice/" TargetMode="External"/><Relationship Id="rId5" Type="http://schemas.openxmlformats.org/officeDocument/2006/relationships/hyperlink" Target="http://pob.wisc.edu/postdoc-opportunities-board/" TargetMode="External"/><Relationship Id="rId4" Type="http://schemas.openxmlformats.org/officeDocument/2006/relationships/hyperlink" Target="mailto:pob-moderators@lists.osu.edu?subject=POB%20Inquiry" TargetMode="External"/><Relationship Id="rId9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29D5B30-29BB-2979-4702-448FF2134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6893" y="1816976"/>
            <a:ext cx="9626600" cy="3229303"/>
          </a:xfrm>
        </p:spPr>
        <p:txBody>
          <a:bodyPr>
            <a:normAutofit/>
          </a:bodyPr>
          <a:lstStyle/>
          <a:p>
            <a:r>
              <a:rPr lang="en-US" sz="3600" b="1" dirty="0"/>
              <a:t>Postdoc Opportunities Board</a:t>
            </a:r>
            <a:r>
              <a:rPr lang="en-US" sz="3600" dirty="0"/>
              <a:t>   </a:t>
            </a:r>
            <a:r>
              <a:rPr lang="en-US" sz="3000" dirty="0">
                <a:hlinkClick r:id="rId2"/>
              </a:rPr>
              <a:t>https://pob.wisc.edu/</a:t>
            </a:r>
            <a:endParaRPr lang="en-US" sz="3000" dirty="0"/>
          </a:p>
          <a:p>
            <a:pPr algn="l"/>
            <a:endParaRPr lang="en-US" b="1" dirty="0"/>
          </a:p>
          <a:p>
            <a:pPr algn="l"/>
            <a:r>
              <a:rPr lang="en-US" b="1" dirty="0"/>
              <a:t>A free resource to help: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Faculty and staff at the 18 participating institutions recruit candidates for their postdoc vacancies.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Graduate students and postdocs find postdoc positions, as well as advice about the job search process and institutional information e.g., benefits.</a:t>
            </a:r>
          </a:p>
        </p:txBody>
      </p:sp>
      <p:pic>
        <p:nvPicPr>
          <p:cNvPr id="6" name="Picture 5" descr="A group of logos with different colors&#10;&#10;Description automatically generated">
            <a:extLst>
              <a:ext uri="{FF2B5EF4-FFF2-40B4-BE49-F238E27FC236}">
                <a16:creationId xmlns:a16="http://schemas.microsoft.com/office/drawing/2014/main" id="{DB95F3D1-82BF-80A2-06F6-CEF5F49A10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3626"/>
          <a:stretch/>
        </p:blipFill>
        <p:spPr>
          <a:xfrm>
            <a:off x="230893" y="291595"/>
            <a:ext cx="11658600" cy="1006432"/>
          </a:xfrm>
          <a:prstGeom prst="rect">
            <a:avLst/>
          </a:prstGeom>
        </p:spPr>
      </p:pic>
      <p:pic>
        <p:nvPicPr>
          <p:cNvPr id="7" name="Picture 6" descr="A group of logos with different colors&#10;&#10;Description automatically generated">
            <a:extLst>
              <a:ext uri="{FF2B5EF4-FFF2-40B4-BE49-F238E27FC236}">
                <a16:creationId xmlns:a16="http://schemas.microsoft.com/office/drawing/2014/main" id="{339D0D70-93DD-2679-9A6E-5CE67334F9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892" b="3734"/>
          <a:stretch/>
        </p:blipFill>
        <p:spPr>
          <a:xfrm>
            <a:off x="230893" y="5559973"/>
            <a:ext cx="11658600" cy="100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986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29D5B30-29BB-2979-4702-448FF2134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9594" y="1607295"/>
            <a:ext cx="9601199" cy="3643410"/>
          </a:xfrm>
        </p:spPr>
        <p:txBody>
          <a:bodyPr>
            <a:normAutofit/>
          </a:bodyPr>
          <a:lstStyle/>
          <a:p>
            <a:r>
              <a:rPr lang="en-US" sz="3600" b="1" dirty="0"/>
              <a:t>Institutional Contacts</a:t>
            </a:r>
          </a:p>
          <a:p>
            <a:pPr algn="l"/>
            <a:r>
              <a:rPr lang="en-US" sz="2000" dirty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Verify that the postdoc vacancies submitted by faculty and staff from their institution are not spam.</a:t>
            </a:r>
            <a:br>
              <a:rPr lang="en-US" dirty="0"/>
            </a:br>
            <a:r>
              <a:rPr lang="en-US" dirty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Promote the site to their institution’s graduate students and postdocs. </a:t>
            </a:r>
            <a:br>
              <a:rPr lang="en-US" dirty="0"/>
            </a:br>
            <a:r>
              <a:rPr lang="en-US" dirty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Ensure the site contains their institution’s most up to date information.</a:t>
            </a:r>
          </a:p>
        </p:txBody>
      </p:sp>
      <p:pic>
        <p:nvPicPr>
          <p:cNvPr id="2" name="Picture 1" descr="A group of logos with different colors&#10;&#10;Description automatically generated">
            <a:extLst>
              <a:ext uri="{FF2B5EF4-FFF2-40B4-BE49-F238E27FC236}">
                <a16:creationId xmlns:a16="http://schemas.microsoft.com/office/drawing/2014/main" id="{7973F74D-0570-4FA0-D64E-7B6646D9B5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626"/>
          <a:stretch/>
        </p:blipFill>
        <p:spPr>
          <a:xfrm>
            <a:off x="230893" y="291595"/>
            <a:ext cx="11658600" cy="1006432"/>
          </a:xfrm>
          <a:prstGeom prst="rect">
            <a:avLst/>
          </a:prstGeom>
        </p:spPr>
      </p:pic>
      <p:pic>
        <p:nvPicPr>
          <p:cNvPr id="4" name="Picture 3" descr="A group of logos with different colors&#10;&#10;Description automatically generated">
            <a:extLst>
              <a:ext uri="{FF2B5EF4-FFF2-40B4-BE49-F238E27FC236}">
                <a16:creationId xmlns:a16="http://schemas.microsoft.com/office/drawing/2014/main" id="{EA19B6ED-E0D9-5B17-5DDF-69C14805C1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892" b="3734"/>
          <a:stretch/>
        </p:blipFill>
        <p:spPr>
          <a:xfrm>
            <a:off x="230893" y="5559973"/>
            <a:ext cx="11658600" cy="100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23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29D5B30-29BB-2979-4702-448FF2134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124" y="991040"/>
            <a:ext cx="11843855" cy="579867"/>
          </a:xfrm>
        </p:spPr>
        <p:txBody>
          <a:bodyPr>
            <a:normAutofit lnSpcReduction="10000"/>
          </a:bodyPr>
          <a:lstStyle/>
          <a:p>
            <a:r>
              <a:rPr lang="en-US" sz="3600" b="1" dirty="0"/>
              <a:t>Institutional Contacts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08B8A31-8EB5-96A1-D5A2-6AAE5DE67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754123"/>
              </p:ext>
            </p:extLst>
          </p:nvPr>
        </p:nvGraphicFramePr>
        <p:xfrm>
          <a:off x="217093" y="1711000"/>
          <a:ext cx="11747958" cy="492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890">
                  <a:extLst>
                    <a:ext uri="{9D8B030D-6E8A-4147-A177-3AD203B41FA5}">
                      <a16:colId xmlns:a16="http://schemas.microsoft.com/office/drawing/2014/main" val="148071579"/>
                    </a:ext>
                  </a:extLst>
                </a:gridCol>
                <a:gridCol w="5319148">
                  <a:extLst>
                    <a:ext uri="{9D8B030D-6E8A-4147-A177-3AD203B41FA5}">
                      <a16:colId xmlns:a16="http://schemas.microsoft.com/office/drawing/2014/main" val="3559076225"/>
                    </a:ext>
                  </a:extLst>
                </a:gridCol>
                <a:gridCol w="3703920">
                  <a:extLst>
                    <a:ext uri="{9D8B030D-6E8A-4147-A177-3AD203B41FA5}">
                      <a16:colId xmlns:a16="http://schemas.microsoft.com/office/drawing/2014/main" val="26692584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100" dirty="0"/>
                        <a:t>State: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Point of Contact (Title)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Email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143668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IA: University of Iowa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Corey Rubin, Administrative Affairs Coordinator, Graduate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2"/>
                        </a:rPr>
                        <a:t>corey-rubin@uiowa.edu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031992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IL: Northwestern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Beth Healey, Assistant Director of Postdoctoral Affairs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3"/>
                        </a:rPr>
                        <a:t>beth-healey@northwestern.edu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75397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IL: The University of Chicago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Laurie </a:t>
                      </a:r>
                      <a:r>
                        <a:rPr lang="en-US" sz="1100" dirty="0" err="1"/>
                        <a:t>Risner</a:t>
                      </a:r>
                      <a:r>
                        <a:rPr lang="en-US" sz="1100" dirty="0"/>
                        <a:t>, Director of Postdoctoral Affairs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4"/>
                        </a:rPr>
                        <a:t>lrisner1@bsd.uchicago.edu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841489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IL: University of Illinois Chicago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Valerie </a:t>
                      </a:r>
                      <a:r>
                        <a:rPr lang="en-US" sz="1100" dirty="0" err="1"/>
                        <a:t>Fako</a:t>
                      </a:r>
                      <a:r>
                        <a:rPr lang="en-US" sz="1100" dirty="0"/>
                        <a:t> Miller, Director, Office of Postdoctoral Affairs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5"/>
                        </a:rPr>
                        <a:t>fako@uic.edu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21711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IN: Indiana University Bloomington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Trevor </a:t>
                      </a:r>
                      <a:r>
                        <a:rPr lang="en-US" sz="1100" dirty="0" err="1"/>
                        <a:t>Verrot</a:t>
                      </a:r>
                      <a:r>
                        <a:rPr lang="en-US" sz="1100" dirty="0"/>
                        <a:t>, Assistant Dean for Student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6"/>
                        </a:rPr>
                        <a:t>postdoc@Indiana.edu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0048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IN: Purdue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Rachelle Swan, Director, Office of Postdoctoral Scholars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>
                          <a:hlinkClick r:id="rId7"/>
                        </a:rPr>
                        <a:t>rachelle@purdue.edu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990650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MD: University of Maryland, Baltimore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Jennifer </a:t>
                      </a:r>
                      <a:r>
                        <a:rPr lang="en-US" sz="1100" dirty="0" err="1"/>
                        <a:t>Aumiller</a:t>
                      </a:r>
                      <a:r>
                        <a:rPr lang="en-US" sz="1100" dirty="0"/>
                        <a:t>, Director, Office of Postdoctoral Scholars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8"/>
                        </a:rPr>
                        <a:t>jaumiller@som.umaryland.edu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586090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MD: University of Maryland, College 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Blessing </a:t>
                      </a:r>
                      <a:r>
                        <a:rPr lang="en-US" sz="1100" dirty="0" err="1"/>
                        <a:t>Enekwe</a:t>
                      </a:r>
                      <a:r>
                        <a:rPr lang="en-US" sz="1100" dirty="0"/>
                        <a:t>, Program Director, Office of Postdoctoral Affairs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9"/>
                        </a:rPr>
                        <a:t>sabgonz1@umd.edu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32995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MI: Michigan State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Rique Campa, Senior Associate Dean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10"/>
                        </a:rPr>
                        <a:t>campa@msu.edu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36714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MI: University of Michigan Medicine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Kaylee Steen, Associate Director of Professional Development and Trainee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11"/>
                        </a:rPr>
                        <a:t>steenk@umich.edu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517302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MN: University of Minnesota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Mariam </a:t>
                      </a:r>
                      <a:r>
                        <a:rPr lang="en-US" sz="1100" dirty="0" err="1"/>
                        <a:t>Banahi</a:t>
                      </a:r>
                      <a:r>
                        <a:rPr lang="en-US" sz="1100" dirty="0"/>
                        <a:t>, Assistant Director, Office of Postdoctoral Initiatives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hlinkClick r:id="rId12"/>
                        </a:rPr>
                        <a:t>banah004@umn.edu</a:t>
                      </a:r>
                      <a:r>
                        <a:rPr lang="en-US" sz="1100"/>
                        <a:t> 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781131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NE: University of Nebraska-Lincoln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Brigitte </a:t>
                      </a:r>
                      <a:r>
                        <a:rPr lang="en-US" sz="1100" dirty="0" err="1"/>
                        <a:t>Tenhumberg</a:t>
                      </a:r>
                      <a:r>
                        <a:rPr lang="en-US" sz="1100" dirty="0"/>
                        <a:t>, Associate Dean, Office of Graduate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13"/>
                        </a:rPr>
                        <a:t>btenhumberg2@nebraska.edu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2110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NJ: Rutgers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Jillian Hanna, Senior Program Coordinator, Office of Postdoctoral Advancement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14"/>
                        </a:rPr>
                        <a:t>jhanna@oq.rutgers.edu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506051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OH: The Ohio State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James Gentry, Director, Office of Postdoctoral Affairs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15"/>
                        </a:rPr>
                        <a:t>gentry.50@osu.edu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85926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PA: Pennsylvania State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Jennifer Nicholas, Director, Office of Postdoctoral Affairs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16"/>
                        </a:rPr>
                        <a:t>jun149@psu.edu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68866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WI: Medical College of Wisconsin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Adam Greenberg, Associate Dean of Postdoctoral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17"/>
                        </a:rPr>
                        <a:t>agreenb@mcw.edu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82746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WI: </a:t>
                      </a:r>
                      <a:r>
                        <a:rPr lang="en-US" sz="1100" dirty="0" err="1"/>
                        <a:t>Morgridge</a:t>
                      </a:r>
                      <a:r>
                        <a:rPr lang="en-US" sz="1100" dirty="0"/>
                        <a:t> Institute for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Wesley </a:t>
                      </a:r>
                      <a:r>
                        <a:rPr lang="en-US" sz="1100" dirty="0" err="1"/>
                        <a:t>Marner</a:t>
                      </a:r>
                      <a:r>
                        <a:rPr lang="en-US" sz="1100" dirty="0"/>
                        <a:t>, Engagement, Education, and Equity Director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18"/>
                        </a:rPr>
                        <a:t>wmarner@morgridge.org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228728"/>
                  </a:ext>
                </a:extLst>
              </a:tr>
              <a:tr h="242322">
                <a:tc>
                  <a:txBody>
                    <a:bodyPr/>
                    <a:lstStyle/>
                    <a:p>
                      <a:r>
                        <a:rPr lang="en-US" sz="1100" dirty="0"/>
                        <a:t>WI: University of Wisconsin-Madison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Imogen Hurley, Assistant Dean, Office of Postdoctoral Affairs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19"/>
                        </a:rPr>
                        <a:t>ihurley@wisc.edu</a:t>
                      </a:r>
                      <a:r>
                        <a:rPr lang="en-US" sz="11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722930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CAE836B-EFF5-6363-A602-23284396CDD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98120" y="171070"/>
            <a:ext cx="11795760" cy="52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61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29D5B30-29BB-2979-4702-448FF2134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124" y="987984"/>
            <a:ext cx="11843855" cy="579866"/>
          </a:xfrm>
          <a:noFill/>
        </p:spPr>
        <p:txBody>
          <a:bodyPr>
            <a:normAutofit lnSpcReduction="10000"/>
          </a:bodyPr>
          <a:lstStyle/>
          <a:p>
            <a:r>
              <a:rPr lang="en-US" sz="3600" b="1" dirty="0"/>
              <a:t>How to Post a Postdoc Vacancy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D8E002F-22BA-9FD1-AB7F-3B6410B8EE88}"/>
              </a:ext>
            </a:extLst>
          </p:cNvPr>
          <p:cNvSpPr txBox="1">
            <a:spLocks/>
          </p:cNvSpPr>
          <p:nvPr/>
        </p:nvSpPr>
        <p:spPr>
          <a:xfrm>
            <a:off x="195092" y="1614937"/>
            <a:ext cx="11774887" cy="110490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138" indent="-227013" algn="l">
              <a:buFont typeface="Arial" panose="020B0604020202020204" pitchFamily="34" charset="0"/>
              <a:buChar char="•"/>
            </a:pPr>
            <a:r>
              <a:rPr lang="en-US" sz="1800" dirty="0"/>
              <a:t>All faculty, staff, and recruiters at each of the 18 participating institutions are eligible to post vacancies for free.</a:t>
            </a:r>
          </a:p>
          <a:p>
            <a:pPr marL="465138" indent="-227013" algn="l">
              <a:buFont typeface="Arial" panose="020B0604020202020204" pitchFamily="34" charset="0"/>
              <a:buChar char="•"/>
            </a:pPr>
            <a:r>
              <a:rPr lang="en-US" sz="1800" dirty="0"/>
              <a:t>They enter the following information via a simple online form (</a:t>
            </a:r>
            <a:r>
              <a:rPr lang="en-US" sz="1800" dirty="0">
                <a:hlinkClick r:id="rId2"/>
              </a:rPr>
              <a:t>pob.wisc.edu/about/post-a-vacancy</a:t>
            </a:r>
            <a:r>
              <a:rPr lang="en-US" sz="1800" dirty="0"/>
              <a:t>):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3E69C7-838D-3B47-77C9-D823B82B3F2D}"/>
              </a:ext>
            </a:extLst>
          </p:cNvPr>
          <p:cNvGrpSpPr/>
          <p:nvPr/>
        </p:nvGrpSpPr>
        <p:grpSpPr>
          <a:xfrm>
            <a:off x="195093" y="2495165"/>
            <a:ext cx="11801815" cy="2985433"/>
            <a:chOff x="168164" y="2752225"/>
            <a:chExt cx="11801815" cy="298543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37507BE-FC1D-DC38-F0B5-139B67F689D8}"/>
                </a:ext>
              </a:extLst>
            </p:cNvPr>
            <p:cNvSpPr txBox="1"/>
            <p:nvPr/>
          </p:nvSpPr>
          <p:spPr>
            <a:xfrm>
              <a:off x="168164" y="2752225"/>
              <a:ext cx="5646907" cy="29854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465138" indent="-227013" algn="ctr"/>
              <a:r>
                <a:rPr lang="en-US" sz="1600" b="1" dirty="0"/>
                <a:t>Required Fields:</a:t>
              </a:r>
            </a:p>
            <a:p>
              <a:pPr marL="465138" indent="-227013" algn="ctr"/>
              <a:r>
                <a:rPr lang="en-US" sz="1000" b="1" dirty="0"/>
                <a:t> </a:t>
              </a:r>
            </a:p>
            <a:p>
              <a:pPr marL="465138" lvl="1" indent="-227013" algn="l">
                <a:buFont typeface="+mj-lt"/>
                <a:buAutoNum type="arabicPeriod"/>
              </a:pPr>
              <a:r>
                <a:rPr lang="en-US" sz="1600" dirty="0"/>
                <a:t>Institution Name</a:t>
              </a:r>
            </a:p>
            <a:p>
              <a:pPr marL="465138" lvl="1" indent="-227013" algn="l">
                <a:buFont typeface="+mj-lt"/>
                <a:buAutoNum type="arabicPeriod"/>
              </a:pPr>
              <a:r>
                <a:rPr lang="en-US" sz="1600" dirty="0"/>
                <a:t>Research Area/Keywords</a:t>
              </a:r>
            </a:p>
            <a:p>
              <a:pPr marL="465138" lvl="1" indent="-227013" algn="l">
                <a:buFont typeface="+mj-lt"/>
                <a:buAutoNum type="arabicPeriod"/>
              </a:pPr>
              <a:r>
                <a:rPr lang="en-US" sz="1600" dirty="0"/>
                <a:t>Hiring Department/Unit</a:t>
              </a:r>
            </a:p>
            <a:p>
              <a:pPr marL="465138" lvl="1" indent="-227013" algn="l">
                <a:buFont typeface="+mj-lt"/>
                <a:buAutoNum type="arabicPeriod"/>
              </a:pPr>
              <a:r>
                <a:rPr lang="en-US" sz="1600" dirty="0"/>
                <a:t>Faculty or Staff Mentor Name</a:t>
              </a:r>
            </a:p>
            <a:p>
              <a:pPr marL="465138" lvl="1" indent="-227013" algn="l">
                <a:buFont typeface="+mj-lt"/>
                <a:buAutoNum type="arabicPeriod"/>
              </a:pPr>
              <a:r>
                <a:rPr lang="en-US" sz="1600" dirty="0"/>
                <a:t>Application deadline (i.e., the day the position will expire/close on your institution’s jobs board)</a:t>
              </a:r>
            </a:p>
            <a:p>
              <a:pPr marL="465138" lvl="1" indent="-227013" algn="l">
                <a:buFont typeface="+mj-lt"/>
                <a:buAutoNum type="arabicPeriod"/>
              </a:pPr>
              <a:r>
                <a:rPr lang="en-US" sz="1600" dirty="0"/>
                <a:t>Contact Name (e.g., faculty member, hiring manager, or recruiter)</a:t>
              </a:r>
            </a:p>
            <a:p>
              <a:pPr marL="465138" lvl="1" indent="-227013" algn="l">
                <a:buFont typeface="+mj-lt"/>
                <a:buAutoNum type="arabicPeriod"/>
              </a:pPr>
              <a:r>
                <a:rPr lang="en-US" sz="1600" dirty="0"/>
                <a:t>Contact Email</a:t>
              </a:r>
            </a:p>
            <a:p>
              <a:pPr marL="465138" lvl="1" indent="-227013" algn="l">
                <a:buFont typeface="+mj-lt"/>
                <a:buAutoNum type="arabicPeriod"/>
              </a:pPr>
              <a:endParaRPr lang="en-US" sz="1600" dirty="0"/>
            </a:p>
            <a:p>
              <a:pPr marL="465138" lvl="1" indent="-227013" algn="l"/>
              <a:r>
                <a:rPr lang="en-US" sz="200" dirty="0"/>
                <a:t> 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A17F16-5209-2A70-93D0-2BBA9FB7F2CA}"/>
                </a:ext>
              </a:extLst>
            </p:cNvPr>
            <p:cNvSpPr txBox="1"/>
            <p:nvPr/>
          </p:nvSpPr>
          <p:spPr>
            <a:xfrm>
              <a:off x="5959366" y="2752225"/>
              <a:ext cx="6010613" cy="29854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Optional (but suggested) Fields:</a:t>
              </a:r>
              <a:br>
                <a:rPr lang="en-US" sz="1600" b="1" dirty="0"/>
              </a:br>
              <a:r>
                <a:rPr lang="en-US" sz="1000" b="1" dirty="0"/>
                <a:t> </a:t>
              </a:r>
            </a:p>
            <a:p>
              <a:pPr marL="465138" indent="-227013">
                <a:buFont typeface="+mj-lt"/>
                <a:buAutoNum type="arabicPeriod"/>
              </a:pPr>
              <a:r>
                <a:rPr lang="en-US" sz="1600" dirty="0"/>
                <a:t>Position Overview (e.g., duties, requirements and qualifications)</a:t>
              </a:r>
            </a:p>
            <a:p>
              <a:pPr marL="465138" indent="-227013">
                <a:buFont typeface="+mj-lt"/>
                <a:buAutoNum type="arabicPeriod"/>
              </a:pPr>
              <a:r>
                <a:rPr lang="en-US" sz="1600" dirty="0"/>
                <a:t>How to Apply (e.g., “must submit 3 exemplary publications along with CV and cover letter”)</a:t>
              </a:r>
            </a:p>
            <a:p>
              <a:pPr marL="465138" indent="-227013">
                <a:buFont typeface="+mj-lt"/>
                <a:buAutoNum type="arabicPeriod"/>
              </a:pPr>
              <a:r>
                <a:rPr lang="en-US" sz="1600" dirty="0"/>
                <a:t>Research Group Website (i.e., supervisor’s lab website)</a:t>
              </a:r>
            </a:p>
            <a:p>
              <a:pPr marL="465138" indent="-227013">
                <a:buFont typeface="+mj-lt"/>
                <a:buAutoNum type="arabicPeriod"/>
              </a:pPr>
              <a:r>
                <a:rPr lang="en-US" sz="1600" dirty="0"/>
                <a:t>Institutional Job Posting Webpage (i.e., direct link to application)</a:t>
              </a:r>
            </a:p>
            <a:p>
              <a:pPr marL="465138" indent="-227013">
                <a:buFont typeface="+mj-lt"/>
                <a:buAutoNum type="arabicPeriod"/>
              </a:pPr>
              <a:r>
                <a:rPr lang="en-US" sz="1600" dirty="0"/>
                <a:t>Institutional Job ID</a:t>
              </a:r>
            </a:p>
            <a:p>
              <a:pPr marL="465138" indent="-227013">
                <a:buFont typeface="+mj-lt"/>
                <a:buAutoNum type="arabicPeriod"/>
              </a:pPr>
              <a:r>
                <a:rPr lang="en-US" sz="1600" dirty="0"/>
                <a:t>Salary/Salary Range</a:t>
              </a:r>
            </a:p>
            <a:p>
              <a:pPr marL="465138" indent="-227013">
                <a:buFont typeface="+mj-lt"/>
                <a:buAutoNum type="arabicPeriod"/>
              </a:pPr>
              <a:endParaRPr lang="en-US" sz="1600" dirty="0"/>
            </a:p>
            <a:p>
              <a:pPr marL="238125"/>
              <a:r>
                <a:rPr lang="en-US" sz="3400" dirty="0"/>
                <a:t> 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FB5BEA1-87B2-AEDF-A846-78C127E86B7B}"/>
              </a:ext>
            </a:extLst>
          </p:cNvPr>
          <p:cNvSpPr txBox="1"/>
          <p:nvPr/>
        </p:nvSpPr>
        <p:spPr>
          <a:xfrm>
            <a:off x="222021" y="5702298"/>
            <a:ext cx="11774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5138" indent="-227013">
              <a:buFont typeface="Arial" panose="020B0604020202020204" pitchFamily="34" charset="0"/>
              <a:buChar char="•"/>
            </a:pPr>
            <a:r>
              <a:rPr lang="en-US" dirty="0"/>
              <a:t>The posting immediately appears on the site. A confirmation of the posting is sent to the “Contact Email” and the institutional contact. This is sent from an unmonitored email account. </a:t>
            </a:r>
          </a:p>
          <a:p>
            <a:pPr marL="465138" indent="-227013">
              <a:buFont typeface="Arial" panose="020B0604020202020204" pitchFamily="34" charset="0"/>
              <a:buChar char="•"/>
            </a:pPr>
            <a:r>
              <a:rPr lang="en-US" dirty="0"/>
              <a:t>Please direct any questions or concerns, including issues with posting a vacancy, to </a:t>
            </a:r>
            <a:r>
              <a:rPr lang="en-US" dirty="0">
                <a:hlinkClick r:id="rId3"/>
              </a:rPr>
              <a:t>pob-moderators@lists.osu.edu</a:t>
            </a:r>
            <a:r>
              <a:rPr lang="en-US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9C7463-3162-863D-CD6A-DB7A047FA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" y="171070"/>
            <a:ext cx="11795760" cy="52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15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29D5B30-29BB-2979-4702-448FF2134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124" y="987984"/>
            <a:ext cx="11843855" cy="579866"/>
          </a:xfrm>
          <a:noFill/>
        </p:spPr>
        <p:txBody>
          <a:bodyPr>
            <a:normAutofit lnSpcReduction="10000"/>
          </a:bodyPr>
          <a:lstStyle/>
          <a:p>
            <a:r>
              <a:rPr lang="en-US" sz="3600" b="1" dirty="0"/>
              <a:t>Postdoc Opportunities Board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D8E002F-22BA-9FD1-AB7F-3B6410B8EE88}"/>
              </a:ext>
            </a:extLst>
          </p:cNvPr>
          <p:cNvSpPr txBox="1">
            <a:spLocks/>
          </p:cNvSpPr>
          <p:nvPr/>
        </p:nvSpPr>
        <p:spPr>
          <a:xfrm>
            <a:off x="126124" y="1618836"/>
            <a:ext cx="5802689" cy="39954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Resources for Faculty &amp; Staff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3E69C7-838D-3B47-77C9-D823B82B3F2D}"/>
              </a:ext>
            </a:extLst>
          </p:cNvPr>
          <p:cNvGrpSpPr/>
          <p:nvPr/>
        </p:nvGrpSpPr>
        <p:grpSpPr>
          <a:xfrm>
            <a:off x="195093" y="2088493"/>
            <a:ext cx="11801815" cy="4247317"/>
            <a:chOff x="168164" y="2764925"/>
            <a:chExt cx="11801815" cy="377088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37507BE-FC1D-DC38-F0B5-139B67F689D8}"/>
                </a:ext>
              </a:extLst>
            </p:cNvPr>
            <p:cNvSpPr txBox="1"/>
            <p:nvPr/>
          </p:nvSpPr>
          <p:spPr>
            <a:xfrm>
              <a:off x="168164" y="2764925"/>
              <a:ext cx="5621507" cy="37708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457200" indent="-331788">
                <a:buFont typeface="+mj-lt"/>
                <a:buAutoNum type="arabicPeriod"/>
              </a:pPr>
              <a:r>
                <a:rPr lang="en-US" b="1" dirty="0"/>
                <a:t>Post a Vacancy form</a:t>
              </a:r>
              <a:br>
                <a:rPr lang="en-US" b="1" dirty="0"/>
              </a:br>
              <a:r>
                <a:rPr lang="en-US" dirty="0"/>
                <a:t>Online form to add new postdoc openings </a:t>
              </a:r>
              <a:r>
                <a:rPr lang="en-US" dirty="0">
                  <a:hlinkClick r:id="rId2"/>
                </a:rPr>
                <a:t>pob.wisc.edu/about/post-a-vacancy</a:t>
              </a:r>
              <a:br>
                <a:rPr lang="en-US" dirty="0"/>
              </a:br>
              <a:endParaRPr lang="en-US" dirty="0"/>
            </a:p>
            <a:p>
              <a:pPr marL="457200" indent="-331788">
                <a:buFont typeface="+mj-lt"/>
                <a:buAutoNum type="arabicPeriod"/>
              </a:pPr>
              <a:r>
                <a:rPr lang="en-US" b="1" dirty="0"/>
                <a:t>Promotional materials</a:t>
              </a:r>
              <a:br>
                <a:rPr lang="en-US" b="1" dirty="0"/>
              </a:br>
              <a:r>
                <a:rPr lang="en-US" dirty="0"/>
                <a:t>Email templates and flyers to promote this resource </a:t>
              </a:r>
              <a:br>
                <a:rPr lang="en-US" dirty="0"/>
              </a:br>
              <a:r>
                <a:rPr lang="en-US" dirty="0"/>
                <a:t>to your institution’s investigators and trainees</a:t>
              </a:r>
              <a:r>
                <a:rPr lang="en-US" b="1" dirty="0"/>
                <a:t> </a:t>
              </a:r>
              <a:r>
                <a:rPr lang="en-US" dirty="0">
                  <a:hlinkClick r:id="rId3"/>
                </a:rPr>
                <a:t>pob.wisc.edu/about/</a:t>
              </a:r>
              <a:endParaRPr lang="en-US" dirty="0"/>
            </a:p>
            <a:p>
              <a:pPr marL="457200" indent="-331788">
                <a:buFont typeface="+mj-lt"/>
                <a:buAutoNum type="arabicPeriod"/>
              </a:pPr>
              <a:endParaRPr lang="en-US" dirty="0"/>
            </a:p>
            <a:p>
              <a:pPr marL="457200" indent="-331788">
                <a:buFont typeface="+mj-lt"/>
                <a:buAutoNum type="arabicPeriod"/>
              </a:pPr>
              <a:r>
                <a:rPr lang="en-US" b="1" dirty="0"/>
                <a:t>Contact for any questions or concerns</a:t>
              </a:r>
              <a:br>
                <a:rPr lang="en-US" b="1" dirty="0"/>
              </a:br>
              <a:r>
                <a:rPr lang="en-US" dirty="0">
                  <a:hlinkClick r:id="rId4"/>
                </a:rPr>
                <a:t>pob-moderators@lists.osu.edu</a:t>
              </a:r>
              <a:endParaRPr lang="en-US" dirty="0"/>
            </a:p>
            <a:p>
              <a:pPr marL="457200" indent="-331788">
                <a:buFont typeface="+mj-lt"/>
                <a:buAutoNum type="arabicPeriod"/>
              </a:pPr>
              <a:endParaRPr lang="en-US" dirty="0"/>
            </a:p>
            <a:p>
              <a:pPr marL="457200" indent="-331788">
                <a:buFont typeface="+mj-lt"/>
                <a:buAutoNum type="arabicPeriod"/>
              </a:pPr>
              <a:endParaRPr lang="en-US" dirty="0"/>
            </a:p>
            <a:p>
              <a:pPr marL="457200" indent="-331788">
                <a:buFont typeface="+mj-lt"/>
                <a:buAutoNum type="arabicPeriod"/>
              </a:pPr>
              <a:endParaRPr lang="en-US" dirty="0"/>
            </a:p>
            <a:p>
              <a:pPr marL="457200" indent="-331788">
                <a:buFont typeface="+mj-lt"/>
                <a:buAutoNum type="arabicPeriod"/>
              </a:pPr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A17F16-5209-2A70-93D0-2BBA9FB7F2CA}"/>
                </a:ext>
              </a:extLst>
            </p:cNvPr>
            <p:cNvSpPr txBox="1"/>
            <p:nvPr/>
          </p:nvSpPr>
          <p:spPr>
            <a:xfrm>
              <a:off x="5959366" y="2764925"/>
              <a:ext cx="6010613" cy="37708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465138" indent="-339725">
                <a:buFont typeface="+mj-lt"/>
                <a:buAutoNum type="arabicPeriod"/>
              </a:pPr>
              <a:r>
                <a:rPr lang="en-US" b="1" dirty="0"/>
                <a:t>Postdoc Opportunities Board</a:t>
              </a:r>
              <a:br>
                <a:rPr lang="en-US" b="1" dirty="0"/>
              </a:br>
              <a:r>
                <a:rPr lang="en-US" dirty="0"/>
                <a:t>Searchable table of postdoc vacancies</a:t>
              </a:r>
              <a:br>
                <a:rPr lang="en-US" b="1" dirty="0"/>
              </a:br>
              <a:r>
                <a:rPr lang="en-US" dirty="0">
                  <a:hlinkClick r:id="rId5"/>
                </a:rPr>
                <a:t>pob.wisc.edu/postdoc-opportunities-board/</a:t>
              </a:r>
              <a:r>
                <a:rPr lang="en-US" dirty="0"/>
                <a:t> </a:t>
              </a:r>
              <a:br>
                <a:rPr lang="en-US" dirty="0"/>
              </a:br>
              <a:endParaRPr lang="en-US" dirty="0"/>
            </a:p>
            <a:p>
              <a:pPr marL="465138" indent="-339725">
                <a:buFont typeface="+mj-lt"/>
                <a:buAutoNum type="arabicPeriod"/>
              </a:pPr>
              <a:r>
                <a:rPr lang="en-US" b="1" dirty="0"/>
                <a:t>Advice on finding the right postdoc position</a:t>
              </a:r>
              <a:r>
                <a:rPr lang="en-US" dirty="0"/>
                <a:t> </a:t>
              </a:r>
              <a:br>
                <a:rPr lang="en-US" dirty="0"/>
              </a:br>
              <a:r>
                <a:rPr lang="en-US" dirty="0">
                  <a:hlinkClick r:id="rId6"/>
                </a:rPr>
                <a:t>pob.wisc.edu/advice/</a:t>
              </a:r>
              <a:br>
                <a:rPr lang="en-US" dirty="0"/>
              </a:br>
              <a:endParaRPr lang="en-US" dirty="0"/>
            </a:p>
            <a:p>
              <a:pPr marL="465138" indent="-339725">
                <a:buFont typeface="+mj-lt"/>
                <a:buAutoNum type="arabicPeriod"/>
              </a:pPr>
              <a:r>
                <a:rPr lang="en-US" b="1" dirty="0"/>
                <a:t>Information on postdoc funding</a:t>
              </a:r>
              <a:br>
                <a:rPr lang="en-US" b="1" dirty="0"/>
              </a:br>
              <a:r>
                <a:rPr lang="en-US" dirty="0">
                  <a:hlinkClick r:id="rId7"/>
                </a:rPr>
                <a:t>pob.wisc.edu/funding/</a:t>
              </a:r>
              <a:br>
                <a:rPr lang="en-US" dirty="0"/>
              </a:br>
              <a:endParaRPr lang="en-US" dirty="0"/>
            </a:p>
            <a:p>
              <a:pPr marL="465138" indent="-339725">
                <a:buFont typeface="+mj-lt"/>
                <a:buAutoNum type="arabicPeriod"/>
              </a:pPr>
              <a:r>
                <a:rPr lang="en-US" b="1" dirty="0"/>
                <a:t>Institution profiles </a:t>
              </a:r>
              <a:br>
                <a:rPr lang="en-US" b="1" dirty="0"/>
              </a:br>
              <a:r>
                <a:rPr lang="en-US" dirty="0"/>
                <a:t>Links to the postdoc office, postdoc policies/benefits, </a:t>
              </a:r>
              <a:br>
                <a:rPr lang="en-US" dirty="0"/>
              </a:br>
              <a:r>
                <a:rPr lang="en-US" dirty="0"/>
                <a:t>and available training grants at each member institution</a:t>
              </a:r>
              <a:br>
                <a:rPr lang="en-US" dirty="0"/>
              </a:br>
              <a:r>
                <a:rPr lang="en-US" dirty="0">
                  <a:hlinkClick r:id="rId8"/>
                </a:rPr>
                <a:t>pob.wisc.edu/institutions/</a:t>
              </a:r>
              <a:endParaRPr lang="en-US" dirty="0"/>
            </a:p>
            <a:p>
              <a:pPr marL="465138" indent="-339725">
                <a:buFont typeface="+mj-lt"/>
                <a:buAutoNum type="arabicPeriod"/>
              </a:pPr>
              <a:endParaRPr lang="en-US" dirty="0"/>
            </a:p>
          </p:txBody>
        </p:sp>
      </p:grpSp>
      <p:sp>
        <p:nvSpPr>
          <p:cNvPr id="4" name="Subtitle 2">
            <a:extLst>
              <a:ext uri="{FF2B5EF4-FFF2-40B4-BE49-F238E27FC236}">
                <a16:creationId xmlns:a16="http://schemas.microsoft.com/office/drawing/2014/main" id="{2833D0D2-41C6-C09B-55C1-B4BB1EC69BC4}"/>
              </a:ext>
            </a:extLst>
          </p:cNvPr>
          <p:cNvSpPr txBox="1">
            <a:spLocks/>
          </p:cNvSpPr>
          <p:nvPr/>
        </p:nvSpPr>
        <p:spPr>
          <a:xfrm>
            <a:off x="5928813" y="1618836"/>
            <a:ext cx="5802689" cy="39954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Resources for Graduate Students &amp; Postdocs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558E7A-4A9F-5A88-E8A6-3E34B8E906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120" y="171070"/>
            <a:ext cx="11795760" cy="52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2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879</Words>
  <Application>Microsoft Macintosh PowerPoint</Application>
  <PresentationFormat>Widescreen</PresentationFormat>
  <Paragraphs>106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Gentry, James</dc:creator>
  <cp:lastModifiedBy>Imogen Hurley</cp:lastModifiedBy>
  <cp:revision>64</cp:revision>
  <dcterms:created xsi:type="dcterms:W3CDTF">2023-12-19T18:09:11Z</dcterms:created>
  <dcterms:modified xsi:type="dcterms:W3CDTF">2026-02-24T22:44:58Z</dcterms:modified>
</cp:coreProperties>
</file>